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63" r:id="rId3"/>
    <p:sldId id="264" r:id="rId4"/>
    <p:sldId id="259" r:id="rId5"/>
    <p:sldId id="256" r:id="rId6"/>
    <p:sldId id="257" r:id="rId7"/>
    <p:sldId id="268" r:id="rId8"/>
    <p:sldId id="267" r:id="rId9"/>
    <p:sldId id="266" r:id="rId10"/>
    <p:sldId id="258" r:id="rId11"/>
    <p:sldId id="26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1%20(3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1%20(3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alorga:Downloads:E.8.1.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Nº de Instituições de Economia Social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5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Sheet1!$D$7:$I$7</c:f>
              <c:strCache>
                <c:ptCount val="6"/>
                <c:pt idx="0">
                  <c:v>Total</c:v>
                </c:pt>
                <c:pt idx="1">
                  <c:v>Cooperativas</c:v>
                </c:pt>
                <c:pt idx="2">
                  <c:v>Mutualidades</c:v>
                </c:pt>
                <c:pt idx="3">
                  <c:v>Misericórdias</c:v>
                </c:pt>
                <c:pt idx="4">
                  <c:v>Fundações</c:v>
                </c:pt>
                <c:pt idx="5">
                  <c:v>Associações e outras organizações da ES</c:v>
                </c:pt>
              </c:strCache>
            </c:strRef>
          </c:cat>
          <c:val>
            <c:numRef>
              <c:f>Sheet1!$D$8:$I$8</c:f>
              <c:numCache>
                <c:formatCode>#,##0</c:formatCode>
                <c:ptCount val="6"/>
                <c:pt idx="0">
                  <c:v>55383</c:v>
                </c:pt>
                <c:pt idx="1">
                  <c:v>2260</c:v>
                </c:pt>
                <c:pt idx="2">
                  <c:v>119</c:v>
                </c:pt>
                <c:pt idx="3">
                  <c:v>381</c:v>
                </c:pt>
                <c:pt idx="4">
                  <c:v>537</c:v>
                </c:pt>
                <c:pt idx="5">
                  <c:v>52086</c:v>
                </c:pt>
              </c:numCache>
            </c:numRef>
          </c:val>
        </c:ser>
        <c:dLbls>
          <c:showVal val="1"/>
        </c:dLbls>
        <c:shape val="box"/>
        <c:axId val="68002560"/>
        <c:axId val="68004096"/>
        <c:axId val="0"/>
      </c:bar3DChart>
      <c:catAx>
        <c:axId val="68002560"/>
        <c:scaling>
          <c:orientation val="minMax"/>
        </c:scaling>
        <c:axPos val="b"/>
        <c:majorTickMark val="none"/>
        <c:tickLblPos val="nextTo"/>
        <c:crossAx val="68004096"/>
        <c:crosses val="autoZero"/>
        <c:auto val="1"/>
        <c:lblAlgn val="ctr"/>
        <c:lblOffset val="100"/>
      </c:catAx>
      <c:valAx>
        <c:axId val="68004096"/>
        <c:scaling>
          <c:orientation val="minMax"/>
        </c:scaling>
        <c:delete val="1"/>
        <c:axPos val="l"/>
        <c:numFmt formatCode="#,##0" sourceLinked="1"/>
        <c:majorTickMark val="none"/>
        <c:tickLblPos val="none"/>
        <c:crossAx val="68002560"/>
        <c:crosses val="autoZero"/>
        <c:crossBetween val="between"/>
      </c:valAx>
    </c:plotArea>
    <c:plotVisOnly val="1"/>
    <c:dispBlanksAs val="gap"/>
  </c:chart>
  <c:txPr>
    <a:bodyPr/>
    <a:lstStyle/>
    <a:p>
      <a:pPr>
        <a:defRPr>
          <a:latin typeface="Bernard MT Condensed" pitchFamily="18" charset="0"/>
        </a:defRPr>
      </a:pPr>
      <a:endParaRPr lang="pt-P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Sheet1!$F$3</c:f>
              <c:strCache>
                <c:ptCount val="1"/>
                <c:pt idx="0">
                  <c:v>Remunerados</c:v>
                </c:pt>
              </c:strCache>
            </c:strRef>
          </c:tx>
          <c:cat>
            <c:strRef>
              <c:f>Sheet1!$E$4:$E$15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Sheet1!$F$4:$F$15</c:f>
              <c:numCache>
                <c:formatCode>#,##0</c:formatCode>
                <c:ptCount val="12"/>
                <c:pt idx="0">
                  <c:v>916</c:v>
                </c:pt>
                <c:pt idx="1">
                  <c:v>6507</c:v>
                </c:pt>
                <c:pt idx="2">
                  <c:v>7397</c:v>
                </c:pt>
                <c:pt idx="3">
                  <c:v>5494</c:v>
                </c:pt>
                <c:pt idx="4">
                  <c:v>7465</c:v>
                </c:pt>
                <c:pt idx="5">
                  <c:v>25831</c:v>
                </c:pt>
                <c:pt idx="6">
                  <c:v>9577</c:v>
                </c:pt>
                <c:pt idx="7">
                  <c:v>114340</c:v>
                </c:pt>
                <c:pt idx="8">
                  <c:v>14437</c:v>
                </c:pt>
                <c:pt idx="9">
                  <c:v>37387</c:v>
                </c:pt>
                <c:pt idx="10">
                  <c:v>8676</c:v>
                </c:pt>
                <c:pt idx="11">
                  <c:v>691</c:v>
                </c:pt>
              </c:numCache>
            </c:numRef>
          </c:val>
        </c:ser>
        <c:ser>
          <c:idx val="1"/>
          <c:order val="1"/>
          <c:tx>
            <c:strRef>
              <c:f>Sheet1!$G$3</c:f>
              <c:strCache>
                <c:ptCount val="1"/>
                <c:pt idx="0">
                  <c:v>Não remunerados</c:v>
                </c:pt>
              </c:strCache>
            </c:strRef>
          </c:tx>
          <c:cat>
            <c:strRef>
              <c:f>Sheet1!$E$4:$E$15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Sheet1!$G$4:$G$15</c:f>
              <c:numCache>
                <c:formatCode>#,##0</c:formatCode>
                <c:ptCount val="12"/>
                <c:pt idx="0">
                  <c:v>66</c:v>
                </c:pt>
                <c:pt idx="1">
                  <c:v>83</c:v>
                </c:pt>
                <c:pt idx="2">
                  <c:v>114</c:v>
                </c:pt>
                <c:pt idx="3">
                  <c:v>278</c:v>
                </c:pt>
                <c:pt idx="4">
                  <c:v>0</c:v>
                </c:pt>
                <c:pt idx="5">
                  <c:v>159</c:v>
                </c:pt>
                <c:pt idx="6">
                  <c:v>0</c:v>
                </c:pt>
                <c:pt idx="7">
                  <c:v>47</c:v>
                </c:pt>
                <c:pt idx="8">
                  <c:v>286</c:v>
                </c:pt>
                <c:pt idx="9">
                  <c:v>0</c:v>
                </c:pt>
                <c:pt idx="10">
                  <c:v>372</c:v>
                </c:pt>
                <c:pt idx="11">
                  <c:v>20</c:v>
                </c:pt>
              </c:numCache>
            </c:numRef>
          </c:val>
        </c:ser>
        <c:shape val="box"/>
        <c:axId val="69343488"/>
        <c:axId val="75133312"/>
        <c:axId val="0"/>
      </c:bar3DChart>
      <c:catAx>
        <c:axId val="69343488"/>
        <c:scaling>
          <c:orientation val="minMax"/>
        </c:scaling>
        <c:axPos val="b"/>
        <c:majorTickMark val="none"/>
        <c:tickLblPos val="nextTo"/>
        <c:crossAx val="75133312"/>
        <c:crosses val="autoZero"/>
        <c:auto val="1"/>
        <c:lblAlgn val="ctr"/>
        <c:lblOffset val="100"/>
      </c:catAx>
      <c:valAx>
        <c:axId val="75133312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crossAx val="693434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txPr>
    <a:bodyPr/>
    <a:lstStyle/>
    <a:p>
      <a:pPr>
        <a:defRPr sz="1000">
          <a:latin typeface="Bernard MT Condensed" pitchFamily="18" charset="0"/>
        </a:defRPr>
      </a:pPr>
      <a:endParaRPr lang="pt-P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Instituições de ES (%)</a:t>
            </a:r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dPt>
            <c:idx val="4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Sheet1!$E$15:$I$15</c:f>
              <c:strCache>
                <c:ptCount val="5"/>
                <c:pt idx="0">
                  <c:v>Cooperativas</c:v>
                </c:pt>
                <c:pt idx="1">
                  <c:v>Mutualidades</c:v>
                </c:pt>
                <c:pt idx="2">
                  <c:v>Misericórdias</c:v>
                </c:pt>
                <c:pt idx="3">
                  <c:v>Fundações</c:v>
                </c:pt>
                <c:pt idx="4">
                  <c:v>Associações e outras organizações da ES</c:v>
                </c:pt>
              </c:strCache>
            </c:strRef>
          </c:cat>
          <c:val>
            <c:numRef>
              <c:f>Sheet1!$E$16:$I$16</c:f>
              <c:numCache>
                <c:formatCode>0.00</c:formatCode>
                <c:ptCount val="5"/>
                <c:pt idx="0">
                  <c:v>4.0806745752306668</c:v>
                </c:pt>
                <c:pt idx="1">
                  <c:v>0.21486737807630504</c:v>
                </c:pt>
                <c:pt idx="2">
                  <c:v>0.68793673148800205</c:v>
                </c:pt>
                <c:pt idx="3">
                  <c:v>0.96961161367206516</c:v>
                </c:pt>
                <c:pt idx="4">
                  <c:v>94.046909701532968</c:v>
                </c:pt>
              </c:numCache>
            </c:numRef>
          </c:val>
        </c:ser>
        <c:dLbls>
          <c:showVal val="1"/>
        </c:dLbls>
        <c:shape val="box"/>
        <c:axId val="69090304"/>
        <c:axId val="69096192"/>
        <c:axId val="0"/>
      </c:bar3DChart>
      <c:catAx>
        <c:axId val="69090304"/>
        <c:scaling>
          <c:orientation val="minMax"/>
        </c:scaling>
        <c:axPos val="l"/>
        <c:majorTickMark val="none"/>
        <c:tickLblPos val="nextTo"/>
        <c:crossAx val="69096192"/>
        <c:crosses val="autoZero"/>
        <c:auto val="1"/>
        <c:lblAlgn val="ctr"/>
        <c:lblOffset val="100"/>
      </c:catAx>
      <c:valAx>
        <c:axId val="69096192"/>
        <c:scaling>
          <c:orientation val="minMax"/>
        </c:scaling>
        <c:delete val="1"/>
        <c:axPos val="b"/>
        <c:numFmt formatCode="0.00" sourceLinked="1"/>
        <c:majorTickMark val="none"/>
        <c:tickLblPos val="none"/>
        <c:crossAx val="69090304"/>
        <c:crosses val="autoZero"/>
        <c:crossBetween val="between"/>
      </c:valAx>
    </c:plotArea>
    <c:plotVisOnly val="1"/>
    <c:dispBlanksAs val="gap"/>
  </c:chart>
  <c:txPr>
    <a:bodyPr/>
    <a:lstStyle/>
    <a:p>
      <a:pPr>
        <a:defRPr>
          <a:latin typeface="Bernard MT Condensed" pitchFamily="18" charset="0"/>
        </a:defRPr>
      </a:pPr>
      <a:endParaRPr lang="pt-P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Sectores de actividade das Entidades de Economia Social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Sheet1!$P$97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Sheet1!$P$98:$P$109</c:f>
              <c:numCache>
                <c:formatCode>General</c:formatCode>
                <c:ptCount val="12"/>
                <c:pt idx="0">
                  <c:v>0.37273503128107799</c:v>
                </c:pt>
                <c:pt idx="1">
                  <c:v>8.8229780150798085</c:v>
                </c:pt>
                <c:pt idx="2">
                  <c:v>2.5356717144287937</c:v>
                </c:pt>
                <c:pt idx="3">
                  <c:v>2.7179201433216491</c:v>
                </c:pt>
                <c:pt idx="4">
                  <c:v>10.163811283758529</c:v>
                </c:pt>
                <c:pt idx="5">
                  <c:v>10.210016998286061</c:v>
                </c:pt>
                <c:pt idx="6">
                  <c:v>4.5079454644199766</c:v>
                </c:pt>
                <c:pt idx="7">
                  <c:v>39.692669577299874</c:v>
                </c:pt>
                <c:pt idx="8">
                  <c:v>6.5474153435981348</c:v>
                </c:pt>
                <c:pt idx="9">
                  <c:v>10.410201792931248</c:v>
                </c:pt>
                <c:pt idx="10">
                  <c:v>3.2965742458333045</c:v>
                </c:pt>
                <c:pt idx="11">
                  <c:v>0.72193343160834811</c:v>
                </c:pt>
              </c:numCache>
            </c:numRef>
          </c:val>
        </c:ser>
        <c:ser>
          <c:idx val="1"/>
          <c:order val="1"/>
          <c:tx>
            <c:strRef>
              <c:f>Sheet1!$Q$97</c:f>
              <c:strCache>
                <c:ptCount val="1"/>
                <c:pt idx="0">
                  <c:v>Cooperativas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Sheet1!$Q$98:$Q$109</c:f>
              <c:numCache>
                <c:formatCode>General</c:formatCode>
                <c:ptCount val="12"/>
                <c:pt idx="0">
                  <c:v>1.6505564564678572</c:v>
                </c:pt>
                <c:pt idx="1">
                  <c:v>42.232930724966238</c:v>
                </c:pt>
                <c:pt idx="2">
                  <c:v>11.776498120739118</c:v>
                </c:pt>
                <c:pt idx="3">
                  <c:v>3.7086589724537777</c:v>
                </c:pt>
                <c:pt idx="4">
                  <c:v>25.027660116823309</c:v>
                </c:pt>
                <c:pt idx="5">
                  <c:v>10.46610008623448</c:v>
                </c:pt>
                <c:pt idx="6">
                  <c:v>0.83092211236515712</c:v>
                </c:pt>
                <c:pt idx="7">
                  <c:v>1.976071287171671</c:v>
                </c:pt>
                <c:pt idx="8">
                  <c:v>1.8710916526106267</c:v>
                </c:pt>
                <c:pt idx="10">
                  <c:v>0.4595104701677501</c:v>
                </c:pt>
              </c:numCache>
            </c:numRef>
          </c:val>
        </c:ser>
        <c:ser>
          <c:idx val="2"/>
          <c:order val="2"/>
          <c:tx>
            <c:strRef>
              <c:f>Sheet1!$R$97</c:f>
              <c:strCache>
                <c:ptCount val="1"/>
                <c:pt idx="0">
                  <c:v>Mutualidades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Sheet1!$R$98:$R$109</c:f>
              <c:numCache>
                <c:formatCode>General</c:formatCode>
                <c:ptCount val="12"/>
                <c:pt idx="4">
                  <c:v>81.287857403971188</c:v>
                </c:pt>
                <c:pt idx="6">
                  <c:v>1.9040336499974551</c:v>
                </c:pt>
                <c:pt idx="7">
                  <c:v>16.756282767332848</c:v>
                </c:pt>
                <c:pt idx="10">
                  <c:v>5.1826178698515114E-2</c:v>
                </c:pt>
              </c:numCache>
            </c:numRef>
          </c:val>
        </c:ser>
        <c:ser>
          <c:idx val="3"/>
          <c:order val="3"/>
          <c:tx>
            <c:strRef>
              <c:f>Sheet1!$S$97</c:f>
              <c:strCache>
                <c:ptCount val="1"/>
                <c:pt idx="0">
                  <c:v>Misericordias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Sheet1!$S$98:$S$109</c:f>
              <c:numCache>
                <c:formatCode>General</c:formatCode>
                <c:ptCount val="12"/>
                <c:pt idx="6">
                  <c:v>8.3353071657179783</c:v>
                </c:pt>
                <c:pt idx="7">
                  <c:v>90.405263109779156</c:v>
                </c:pt>
                <c:pt idx="9">
                  <c:v>1.2594297245028638</c:v>
                </c:pt>
              </c:numCache>
            </c:numRef>
          </c:val>
        </c:ser>
        <c:ser>
          <c:idx val="4"/>
          <c:order val="4"/>
          <c:tx>
            <c:strRef>
              <c:f>Sheet1!$T$97</c:f>
              <c:strCache>
                <c:ptCount val="1"/>
                <c:pt idx="0">
                  <c:v>Fundações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Sheet1!$T$98:$T$109</c:f>
              <c:numCache>
                <c:formatCode>General</c:formatCode>
                <c:ptCount val="12"/>
                <c:pt idx="3">
                  <c:v>0.16864032078763203</c:v>
                </c:pt>
                <c:pt idx="5">
                  <c:v>9.9497089221860389</c:v>
                </c:pt>
                <c:pt idx="6">
                  <c:v>3.0255151615278861</c:v>
                </c:pt>
                <c:pt idx="7">
                  <c:v>72.067520532256566</c:v>
                </c:pt>
                <c:pt idx="8">
                  <c:v>14.585252617460203</c:v>
                </c:pt>
                <c:pt idx="9">
                  <c:v>3.1571932202250796E-2</c:v>
                </c:pt>
                <c:pt idx="11">
                  <c:v>0.17179051357943104</c:v>
                </c:pt>
              </c:numCache>
            </c:numRef>
          </c:val>
        </c:ser>
        <c:ser>
          <c:idx val="5"/>
          <c:order val="5"/>
          <c:tx>
            <c:strRef>
              <c:f>Sheet1!$U$97</c:f>
              <c:strCache>
                <c:ptCount val="1"/>
                <c:pt idx="0">
                  <c:v>Associações e outras</c:v>
                </c:pt>
              </c:strCache>
            </c:strRef>
          </c:tx>
          <c:cat>
            <c:strRef>
              <c:f>Sheet1!$O$98:$O$109</c:f>
              <c:strCache>
                <c:ptCount val="12"/>
                <c:pt idx="0">
                  <c:v>Agricultura, Silvicultura e Pescas</c:v>
                </c:pt>
                <c:pt idx="1">
                  <c:v>Atividades de Transformação</c:v>
                </c:pt>
                <c:pt idx="2">
                  <c:v>Comércio, Consumo e Serviços</c:v>
                </c:pt>
                <c:pt idx="3">
                  <c:v>Desenvolvimento, Habitação e Ambiente</c:v>
                </c:pt>
                <c:pt idx="4">
                  <c:v>Atividades Financeiras</c:v>
                </c:pt>
                <c:pt idx="5">
                  <c:v>Ensino e Investigação</c:v>
                </c:pt>
                <c:pt idx="6">
                  <c:v>Saúde e Bem-Estar</c:v>
                </c:pt>
                <c:pt idx="7">
                  <c:v>Ação Social</c:v>
                </c:pt>
                <c:pt idx="8">
                  <c:v>Cultura, Desporto e Recreio/Lazer </c:v>
                </c:pt>
                <c:pt idx="9">
                  <c:v>Cultos e Congregações</c:v>
                </c:pt>
                <c:pt idx="10">
                  <c:v>Organizações Profissionais, Sindicais e Políticas</c:v>
                </c:pt>
                <c:pt idx="11">
                  <c:v>Não Especificadas</c:v>
                </c:pt>
              </c:strCache>
            </c:strRef>
          </c:cat>
          <c:val>
            <c:numRef>
              <c:f>Sheet1!$U$98:$U$109</c:f>
              <c:numCache>
                <c:formatCode>General</c:formatCode>
                <c:ptCount val="12"/>
                <c:pt idx="0">
                  <c:v>5.3714410322996502E-2</c:v>
                </c:pt>
                <c:pt idx="1">
                  <c:v>6.4682341927595907E-2</c:v>
                </c:pt>
                <c:pt idx="2">
                  <c:v>0.15633182701036802</c:v>
                </c:pt>
                <c:pt idx="3">
                  <c:v>3.5377529010373112</c:v>
                </c:pt>
                <c:pt idx="5">
                  <c:v>12.890889386728363</c:v>
                </c:pt>
                <c:pt idx="6">
                  <c:v>5.8803504719767403</c:v>
                </c:pt>
                <c:pt idx="7">
                  <c:v>42.774635778660404</c:v>
                </c:pt>
                <c:pt idx="8">
                  <c:v>8.5976555270162276</c:v>
                </c:pt>
                <c:pt idx="9">
                  <c:v>18.887903470820071</c:v>
                </c:pt>
                <c:pt idx="10">
                  <c:v>5.8639761778594961</c:v>
                </c:pt>
                <c:pt idx="11">
                  <c:v>1.2921077066404232</c:v>
                </c:pt>
              </c:numCache>
            </c:numRef>
          </c:val>
        </c:ser>
        <c:dLbls/>
        <c:gapWidth val="75"/>
        <c:shape val="box"/>
        <c:axId val="68774912"/>
        <c:axId val="68797184"/>
        <c:axId val="0"/>
      </c:bar3DChart>
      <c:catAx>
        <c:axId val="68774912"/>
        <c:scaling>
          <c:orientation val="minMax"/>
        </c:scaling>
        <c:axPos val="b"/>
        <c:majorTickMark val="none"/>
        <c:tickLblPos val="nextTo"/>
        <c:crossAx val="68797184"/>
        <c:crosses val="autoZero"/>
        <c:auto val="1"/>
        <c:lblAlgn val="ctr"/>
        <c:lblOffset val="100"/>
      </c:catAx>
      <c:valAx>
        <c:axId val="687971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6877491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>
          <a:latin typeface="Bernard MT Condensed" pitchFamily="18" charset="0"/>
        </a:defRPr>
      </a:pPr>
      <a:endParaRPr lang="pt-P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Recursos da Economia Social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Sheet1!$F$8:$I$8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Sheet1!$F$9:$I$9</c:f>
              <c:numCache>
                <c:formatCode>#\ ##0.0</c:formatCode>
                <c:ptCount val="4"/>
                <c:pt idx="0">
                  <c:v>8900.9709999999995</c:v>
                </c:pt>
                <c:pt idx="1">
                  <c:v>3370.8820000000001</c:v>
                </c:pt>
                <c:pt idx="2">
                  <c:v>1456.5439999999999</c:v>
                </c:pt>
                <c:pt idx="3">
                  <c:v>449.48499999999996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400">
          <a:latin typeface="Bernard MT Condensed" pitchFamily="18" charset="0"/>
        </a:defRPr>
      </a:pPr>
      <a:endParaRPr lang="pt-P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Sheet1!$F$38:$I$38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Sheet1!$F$39:$I$39</c:f>
              <c:numCache>
                <c:formatCode>#\ ##0.0</c:formatCode>
                <c:ptCount val="4"/>
                <c:pt idx="0">
                  <c:v>2332.0570000000002</c:v>
                </c:pt>
                <c:pt idx="1">
                  <c:v>216.506</c:v>
                </c:pt>
                <c:pt idx="2">
                  <c:v>366.23799999999983</c:v>
                </c:pt>
                <c:pt idx="3">
                  <c:v>35.294999999999987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400">
          <a:latin typeface="Bernard MT Condensed" pitchFamily="18" charset="0"/>
        </a:defRPr>
      </a:pPr>
      <a:endParaRPr lang="pt-P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style val="1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Sheet1!$F$104:$I$104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Sheet1!$F$105:$I$105</c:f>
              <c:numCache>
                <c:formatCode>#\ ##0.0</c:formatCode>
                <c:ptCount val="4"/>
                <c:pt idx="0">
                  <c:v>846.50700000000006</c:v>
                </c:pt>
                <c:pt idx="1">
                  <c:v>312.83</c:v>
                </c:pt>
                <c:pt idx="2">
                  <c:v>23.109000000000005</c:v>
                </c:pt>
                <c:pt idx="3">
                  <c:v>20.797000000000001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400">
          <a:latin typeface="Bernard MT Condensed" pitchFamily="18" charset="0"/>
        </a:defRPr>
      </a:pPr>
      <a:endParaRPr lang="pt-P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style val="1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Sheet1!$F$73:$I$73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Sheet1!$F$74:$I$74</c:f>
              <c:numCache>
                <c:formatCode>#\ ##0.0</c:formatCode>
                <c:ptCount val="4"/>
                <c:pt idx="0">
                  <c:v>496.93399999999974</c:v>
                </c:pt>
                <c:pt idx="1">
                  <c:v>31.13600000000001</c:v>
                </c:pt>
                <c:pt idx="2">
                  <c:v>331.11999999999989</c:v>
                </c:pt>
                <c:pt idx="3">
                  <c:v>5.2380000000000004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400">
          <a:latin typeface="Bernard MT Condensed" pitchFamily="18" charset="0"/>
        </a:defRPr>
      </a:pPr>
      <a:endParaRPr lang="pt-P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style val="1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Sheet1!$F$135:$I$135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Sheet1!$F$136:$I$136</c:f>
              <c:numCache>
                <c:formatCode>#\ ##0.0</c:formatCode>
                <c:ptCount val="4"/>
                <c:pt idx="0">
                  <c:v>601.66000000000008</c:v>
                </c:pt>
                <c:pt idx="1">
                  <c:v>126.10899999999998</c:v>
                </c:pt>
                <c:pt idx="2">
                  <c:v>687.77000000000032</c:v>
                </c:pt>
                <c:pt idx="3">
                  <c:v>12.945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200">
          <a:latin typeface="Bernard MT Condensed" pitchFamily="18" charset="0"/>
        </a:defRPr>
      </a:pPr>
      <a:endParaRPr lang="pt-P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PT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Recursos das Associações e outras Instituições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Sheet1!$F$165:$I$165</c:f>
              <c:strCache>
                <c:ptCount val="4"/>
                <c:pt idx="0">
                  <c:v>Produção</c:v>
                </c:pt>
                <c:pt idx="1">
                  <c:v>Transferências e subsídios</c:v>
                </c:pt>
                <c:pt idx="2">
                  <c:v>Rendimentos de propriedades</c:v>
                </c:pt>
                <c:pt idx="3">
                  <c:v>Outros recursos</c:v>
                </c:pt>
              </c:strCache>
            </c:strRef>
          </c:cat>
          <c:val>
            <c:numRef>
              <c:f>Sheet1!$F$166:$I$166</c:f>
              <c:numCache>
                <c:formatCode>#\ ##0.0</c:formatCode>
                <c:ptCount val="4"/>
                <c:pt idx="0">
                  <c:v>4623.8130000000001</c:v>
                </c:pt>
                <c:pt idx="1">
                  <c:v>2684.3010000000004</c:v>
                </c:pt>
                <c:pt idx="2">
                  <c:v>48.306999999999995</c:v>
                </c:pt>
                <c:pt idx="3">
                  <c:v>375.21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>
          <a:latin typeface="Bernard MT Condensed" pitchFamily="18" charset="0"/>
        </a:defRPr>
      </a:pPr>
      <a:endParaRPr lang="pt-P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92FBF7-1791-6742-B61B-11F7F9F37836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F5E16F-D782-DF40-B68A-E4732DD61FA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6009" y="2231571"/>
            <a:ext cx="668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Principais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resultados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da </a:t>
            </a:r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Conta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Satélite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da </a:t>
            </a:r>
            <a:r>
              <a:rPr lang="en-U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Economia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Social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238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83821027"/>
              </p:ext>
            </p:extLst>
          </p:nvPr>
        </p:nvGraphicFramePr>
        <p:xfrm>
          <a:off x="1587500" y="1695450"/>
          <a:ext cx="5969000" cy="346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199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5.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Postos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de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trabalho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das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Entidades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de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Economia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Social,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por</a:t>
            </a:r>
            <a:r>
              <a:rPr lang="en-US" sz="20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sector de </a:t>
            </a:r>
            <a:r>
              <a:rPr lang="en-US" sz="20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actividade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/>
            </a:r>
            <a:b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</a:br>
            <a:endParaRPr lang="pt-PT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9907043"/>
              </p:ext>
            </p:extLst>
          </p:nvPr>
        </p:nvGraphicFramePr>
        <p:xfrm>
          <a:off x="-1" y="1578429"/>
          <a:ext cx="8937171" cy="5007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33624562"/>
              </p:ext>
            </p:extLst>
          </p:nvPr>
        </p:nvGraphicFramePr>
        <p:xfrm>
          <a:off x="927063" y="1654629"/>
          <a:ext cx="7639994" cy="4665858"/>
        </p:xfrm>
        <a:graphic>
          <a:graphicData uri="http://schemas.openxmlformats.org/drawingml/2006/table">
            <a:tbl>
              <a:tblPr/>
              <a:tblGrid>
                <a:gridCol w="3881496"/>
                <a:gridCol w="1748465"/>
                <a:gridCol w="2010033"/>
              </a:tblGrid>
              <a:tr h="3802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Designação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VAB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Emprego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528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Cooperativas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17,5%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14,0%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7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Mutualidades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7,7%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2,0%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54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Misericórdias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12,2%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14,2%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9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Fundações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8,5%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4,7%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98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Associações e Outros Agentes da Economia Social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54,1%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65,1%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219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TOTAL ECONOMIA SOCIAL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100%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(4 262,6 milhões €)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100%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(226 935)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62666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IPSS – Instituições Particulares de Solidariedade Social                50,1%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63,4%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666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PESO DA ES NA ECONOMIA PORTUGUESA                                    2,8%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ernard MT Condensed" pitchFamily="18" charset="0"/>
                          <a:ea typeface="ＭＳ Ｐゴシック" panose="020B0600070205080204" pitchFamily="34" charset="-128"/>
                        </a:rPr>
                        <a:t>5,5%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</a:tr>
              <a:tr h="362666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ernard MT Condensed" pitchFamily="18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ernard MT Condensed" pitchFamily="18" charset="0"/>
                        <a:ea typeface="ＭＳ Ｐゴシック" panose="020B0600070205080204" pitchFamily="34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22281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66955432"/>
              </p:ext>
            </p:extLst>
          </p:nvPr>
        </p:nvGraphicFramePr>
        <p:xfrm>
          <a:off x="1937207" y="1093776"/>
          <a:ext cx="4644164" cy="3010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80821225"/>
              </p:ext>
            </p:extLst>
          </p:nvPr>
        </p:nvGraphicFramePr>
        <p:xfrm>
          <a:off x="1937207" y="3946115"/>
          <a:ext cx="4798115" cy="2911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5606" y="397658"/>
            <a:ext cx="7864288" cy="40011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1. </a:t>
            </a:r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Número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e </a:t>
            </a:r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Natureza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das </a:t>
            </a:r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Entidades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de </a:t>
            </a:r>
            <a:r>
              <a:rPr lang="en-US" sz="20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Economia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Social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2972" y="3720027"/>
            <a:ext cx="217078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Fonte</a:t>
            </a:r>
            <a:r>
              <a:rPr lang="pt-PT" sz="800" dirty="0" smtClean="0">
                <a:solidFill>
                  <a:schemeClr val="tx1"/>
                </a:solidFill>
              </a:rPr>
              <a:t>:</a:t>
            </a:r>
            <a:r>
              <a:rPr lang="pt-PT" sz="800" dirty="0" smtClean="0">
                <a:solidFill>
                  <a:srgbClr val="BE1E2D"/>
                </a:solidFill>
              </a:rPr>
              <a:t> </a:t>
            </a:r>
            <a:r>
              <a:rPr lang="pt-PT" sz="800" dirty="0" smtClean="0">
                <a:solidFill>
                  <a:srgbClr val="F66014"/>
                </a:solidFill>
              </a:rPr>
              <a:t>Conta Satélite da Economia Social – INE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11950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3"/>
          <p:cNvGraphicFramePr>
            <a:graphicFrameLocks/>
          </p:cNvGraphicFramePr>
          <p:nvPr/>
        </p:nvGraphicFramePr>
        <p:xfrm>
          <a:off x="746125" y="1600200"/>
          <a:ext cx="7940675" cy="3776662"/>
        </p:xfrm>
        <a:graphic>
          <a:graphicData uri="http://schemas.openxmlformats.org/drawingml/2006/table">
            <a:tbl>
              <a:tblPr/>
              <a:tblGrid>
                <a:gridCol w="3881495"/>
                <a:gridCol w="1510322"/>
                <a:gridCol w="2548858"/>
              </a:tblGrid>
              <a:tr h="5181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Designação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Nº Entidades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%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25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Cooperativas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2</a:t>
                      </a: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260</a:t>
                      </a: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4,1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7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Mutualidades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119</a:t>
                      </a: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0,2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26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Misericórdias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381</a:t>
                      </a: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0,7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45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Fundações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537</a:t>
                      </a: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1,0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569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Associações e Outros Agentes da Economia Social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52 086</a:t>
                      </a:r>
                      <a:endParaRPr kumimoji="0" lang="pt-P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94,0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66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TOTAL ORGANIZAÇÕES ECONOMIA SOCIAL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55 383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41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100,0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4442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IPSS – Instituições Particulares de Solidariedade Social                5 022</a:t>
                      </a:r>
                    </a:p>
                  </a:txBody>
                  <a:tcPr marT="45711" marB="45711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pt-PT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9,1%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73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4771024"/>
              </p:ext>
            </p:extLst>
          </p:nvPr>
        </p:nvGraphicFramePr>
        <p:xfrm>
          <a:off x="269414" y="1462356"/>
          <a:ext cx="8558676" cy="4715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8239" y="538763"/>
            <a:ext cx="7697509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3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.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Sectores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actividade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das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Entidades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Economia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Social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02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96992536"/>
              </p:ext>
            </p:extLst>
          </p:nvPr>
        </p:nvGraphicFramePr>
        <p:xfrm>
          <a:off x="1479550" y="1306286"/>
          <a:ext cx="61849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630" y="538763"/>
            <a:ext cx="729980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4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.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Natureza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dos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Recursos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F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inanceiros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da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Economia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 Social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87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00118005"/>
              </p:ext>
            </p:extLst>
          </p:nvPr>
        </p:nvGraphicFramePr>
        <p:xfrm>
          <a:off x="794658" y="1850571"/>
          <a:ext cx="7750628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ângulo 7"/>
          <p:cNvSpPr/>
          <p:nvPr/>
        </p:nvSpPr>
        <p:spPr>
          <a:xfrm>
            <a:off x="2188030" y="600468"/>
            <a:ext cx="4299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40" b="1" i="0" u="none" strike="noStrike" kern="1200" baseline="0">
                <a:solidFill>
                  <a:prstClr val="black"/>
                </a:solidFill>
                <a:latin typeface="Bernard MT Condensed" pitchFamily="18" charset="0"/>
                <a:ea typeface="+mn-ea"/>
                <a:cs typeface="+mn-cs"/>
              </a:defRPr>
            </a:pP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Recursos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das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Cooperativas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04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Recursos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Misericordias</a:t>
            </a:r>
            <a:r>
              <a:rPr lang="en-US" sz="2000" dirty="0" smtClean="0">
                <a:latin typeface="Bernard MT Condensed" pitchFamily="18" charset="0"/>
              </a:rPr>
              <a:t/>
            </a:r>
            <a:br>
              <a:rPr lang="en-US" sz="2000" dirty="0" smtClean="0">
                <a:latin typeface="Bernard MT Condensed" pitchFamily="18" charset="0"/>
              </a:rPr>
            </a:br>
            <a:endParaRPr lang="pt-PT" sz="2000" dirty="0">
              <a:latin typeface="Bernard MT Condensed" pitchFamily="18" charset="0"/>
            </a:endParaRPr>
          </a:p>
        </p:txBody>
      </p:sp>
      <p:graphicFrame>
        <p:nvGraphicFramePr>
          <p:cNvPr id="4" name="Chart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13468217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Recursos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 das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itchFamily="18" charset="0"/>
              </a:rPr>
              <a:t>Mutualidades</a:t>
            </a:r>
            <a:r>
              <a:rPr lang="en-US" sz="2000" dirty="0" smtClean="0">
                <a:latin typeface="Bernard MT Condensed" pitchFamily="18" charset="0"/>
              </a:rPr>
              <a:t/>
            </a:r>
            <a:br>
              <a:rPr lang="en-US" sz="2000" dirty="0" smtClean="0">
                <a:latin typeface="Bernard MT Condensed" pitchFamily="18" charset="0"/>
              </a:rPr>
            </a:br>
            <a:endParaRPr lang="pt-PT" sz="2000" dirty="0">
              <a:latin typeface="Bernard MT Condensed" pitchFamily="18" charset="0"/>
            </a:endParaRPr>
          </a:p>
        </p:txBody>
      </p:sp>
      <p:graphicFrame>
        <p:nvGraphicFramePr>
          <p:cNvPr id="4" name="Chart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37606571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err="1" smtClean="0">
                <a:latin typeface="Bernard MT Condensed" pitchFamily="18" charset="0"/>
              </a:rPr>
              <a:t>Recursos</a:t>
            </a:r>
            <a:r>
              <a:rPr lang="en-US" sz="2000" dirty="0" smtClean="0">
                <a:latin typeface="Bernard MT Condensed" pitchFamily="18" charset="0"/>
              </a:rPr>
              <a:t> das </a:t>
            </a:r>
            <a:r>
              <a:rPr lang="en-US" sz="2000" dirty="0" err="1" smtClean="0">
                <a:latin typeface="Bernard MT Condensed" pitchFamily="18" charset="0"/>
              </a:rPr>
              <a:t>Fundações</a:t>
            </a:r>
            <a:r>
              <a:rPr lang="en-US" sz="2000" dirty="0" smtClean="0">
                <a:latin typeface="Bernard MT Condensed" pitchFamily="18" charset="0"/>
              </a:rPr>
              <a:t/>
            </a:r>
            <a:br>
              <a:rPr lang="en-US" sz="2000" dirty="0" smtClean="0">
                <a:latin typeface="Bernard MT Condensed" pitchFamily="18" charset="0"/>
              </a:rPr>
            </a:br>
            <a:endParaRPr lang="pt-PT" sz="2000" dirty="0">
              <a:latin typeface="Bernard MT Condensed" pitchFamily="18" charset="0"/>
            </a:endParaRPr>
          </a:p>
        </p:txBody>
      </p:sp>
      <p:graphicFrame>
        <p:nvGraphicFramePr>
          <p:cNvPr id="4" name="Chart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57631881"/>
              </p:ext>
            </p:extLst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428</TotalTime>
  <Words>218</Words>
  <Application>Microsoft Office PowerPoint</Application>
  <PresentationFormat>Apresentação no Ecrã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Módulo</vt:lpstr>
      <vt:lpstr>Diapositivo 1</vt:lpstr>
      <vt:lpstr>Diapositivo 2</vt:lpstr>
      <vt:lpstr>Diapositivo 3</vt:lpstr>
      <vt:lpstr>Diapositivo 4</vt:lpstr>
      <vt:lpstr>Diapositivo 5</vt:lpstr>
      <vt:lpstr>Diapositivo 6</vt:lpstr>
      <vt:lpstr>Recursos das Misericordias </vt:lpstr>
      <vt:lpstr>Recursos das Mutualidades </vt:lpstr>
      <vt:lpstr>Recursos das Fundações </vt:lpstr>
      <vt:lpstr>Diapositivo 10</vt:lpstr>
      <vt:lpstr>5. Postos de trabalho das Entidades de Economia Social, por sector de actividade </vt:lpstr>
      <vt:lpstr>Diapositivo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Lorga</dc:creator>
  <cp:lastModifiedBy>jcaeiro</cp:lastModifiedBy>
  <cp:revision>15</cp:revision>
  <dcterms:created xsi:type="dcterms:W3CDTF">2013-11-22T18:33:21Z</dcterms:created>
  <dcterms:modified xsi:type="dcterms:W3CDTF">2013-11-26T15:16:27Z</dcterms:modified>
</cp:coreProperties>
</file>